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_rels/presentation.xml.rels" ContentType="application/vnd.openxmlformats-package.relationships+xml"/>
  <Override PartName="/ppt/media/image1.jpeg" ContentType="image/jpeg"/>
  <Override PartName="/ppt/media/image6.png" ContentType="image/png"/>
  <Override PartName="/ppt/media/image2.jpeg" ContentType="image/jpeg"/>
  <Override PartName="/ppt/media/image4.png" ContentType="image/png"/>
  <Override PartName="/ppt/media/image3.png" ContentType="image/png"/>
  <Override PartName="/ppt/media/image5.png" ContentType="image/png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10080625" cy="7559675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xinxinli-paper-cra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805320"/>
            <a:ext cx="9071640" cy="1262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  <a:tabLst>
                <a:tab algn="l" pos="408240"/>
              </a:tabLst>
            </a:pPr>
            <a:endParaRPr b="0" lang="en-US" sz="3200" strike="noStrike" u="none">
              <a:solidFill>
                <a:srgbClr val="000000"/>
              </a:solidFill>
              <a:effectLst/>
              <a:uFillTx/>
              <a:latin typeface="Source Sans Pro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504000" y="2273040"/>
            <a:ext cx="9071640" cy="3138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spAutoFit/>
          </a:bodyPr>
          <a:p>
            <a:pPr indent="0">
              <a:spcAft>
                <a:spcPts val="1417"/>
              </a:spcAft>
              <a:buNone/>
            </a:pPr>
            <a:endParaRPr b="0" lang="en-US" sz="2200" strike="noStrike" u="none">
              <a:solidFill>
                <a:srgbClr val="ffffff"/>
              </a:solidFill>
              <a:effectLst/>
              <a:uFillTx/>
              <a:latin typeface="Source Sans Pro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B363867-C817-40AF-84FE-A41A957F80B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xinxinli-paper-cran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805320"/>
            <a:ext cx="9071640" cy="1262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  <a:tabLst>
                <a:tab algn="l" pos="408240"/>
              </a:tabLst>
            </a:pPr>
            <a:endParaRPr b="0" lang="en-US" sz="3200" strike="noStrike" u="none">
              <a:solidFill>
                <a:srgbClr val="000000"/>
              </a:solidFill>
              <a:effectLst/>
              <a:uFillTx/>
              <a:latin typeface="Source Sans Pro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504000" y="2273040"/>
            <a:ext cx="9071640" cy="3138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spAutoFit/>
          </a:bodyPr>
          <a:p>
            <a:pPr indent="0">
              <a:spcAft>
                <a:spcPts val="1417"/>
              </a:spcAft>
              <a:buNone/>
            </a:pPr>
            <a:endParaRPr b="0" lang="en-US" sz="2200" strike="noStrike" u="none">
              <a:solidFill>
                <a:srgbClr val="ffffff"/>
              </a:solidFill>
              <a:effectLst/>
              <a:uFillTx/>
              <a:latin typeface="Source Sans Pro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77894E78-5DC8-44C4-9BFE-5011BADCE81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xinxinli-paper-cran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504000" y="805320"/>
            <a:ext cx="9071640" cy="1262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  <a:tabLst>
                <a:tab algn="l" pos="408240"/>
              </a:tabLst>
            </a:pPr>
            <a:endParaRPr b="0" lang="en-US" sz="3200" strike="noStrike" u="none">
              <a:solidFill>
                <a:srgbClr val="000000"/>
              </a:solidFill>
              <a:effectLst/>
              <a:uFillTx/>
              <a:latin typeface="Source Sans Pro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subTitle"/>
          </p:nvPr>
        </p:nvSpPr>
        <p:spPr>
          <a:xfrm>
            <a:off x="504000" y="2273040"/>
            <a:ext cx="9071640" cy="3138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US" sz="3200" strike="noStrike" u="none">
              <a:solidFill>
                <a:srgbClr val="ffffff"/>
              </a:solidFill>
              <a:effectLst/>
              <a:uFillTx/>
              <a:latin typeface="Source Sans Pro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8D9C9B4B-3715-4AEE-A05A-E6380ECC03B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" descr=""/>
          <p:cNvPicPr/>
          <p:nvPr/>
        </p:nvPicPr>
        <p:blipFill>
          <a:blip r:embed="rId2"/>
          <a:stretch/>
        </p:blipFill>
        <p:spPr>
          <a:xfrm>
            <a:off x="360" y="360"/>
            <a:ext cx="10058040" cy="7543440"/>
          </a:xfrm>
          <a:prstGeom prst="rect">
            <a:avLst/>
          </a:prstGeom>
          <a:noFill/>
          <a:ln w="21600">
            <a:noFill/>
          </a:ln>
        </p:spPr>
      </p:pic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1215000" y="2743200"/>
            <a:ext cx="5643000" cy="1353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4400" strike="noStrike" u="none">
                <a:solidFill>
                  <a:srgbClr val="ffffff"/>
                </a:solidFill>
                <a:effectLst/>
                <a:uFillTx/>
                <a:latin typeface="Source Serif Pro"/>
              </a:rPr>
              <a:t>Cliquez pour éditer le format du texte-titre</a:t>
            </a:r>
            <a:endParaRPr b="0" lang="en-US" sz="4400" strike="noStrike" u="none">
              <a:solidFill>
                <a:srgbClr val="ffffff"/>
              </a:solidFill>
              <a:effectLst/>
              <a:uFillTx/>
              <a:latin typeface="Source Serif Pro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dt" idx="1"/>
          </p:nvPr>
        </p:nvSpPr>
        <p:spPr>
          <a:xfrm>
            <a:off x="288720" y="6995160"/>
            <a:ext cx="1677600" cy="521280"/>
          </a:xfrm>
          <a:prstGeom prst="rect">
            <a:avLst/>
          </a:prstGeom>
          <a:noFill/>
          <a:ln w="2160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ffffff"/>
                </a:solidFill>
                <a:effectLst/>
                <a:uFillTx/>
                <a:latin typeface="Century Gothic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ffffff"/>
                </a:solidFill>
                <a:effectLst/>
                <a:uFillTx/>
                <a:latin typeface="Century Gothic"/>
              </a:rPr>
              <a:t>&lt;date/heure&gt;</a:t>
            </a:r>
            <a:endParaRPr b="0" lang="en-US" sz="1400" strike="noStrike" u="none">
              <a:solidFill>
                <a:srgbClr val="ffffff"/>
              </a:solidFill>
              <a:effectLst/>
              <a:uFillTx/>
              <a:latin typeface="Century Gothic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ftr" idx="2"/>
          </p:nvPr>
        </p:nvSpPr>
        <p:spPr>
          <a:xfrm>
            <a:off x="3948120" y="6995160"/>
            <a:ext cx="2023200" cy="521280"/>
          </a:xfrm>
          <a:prstGeom prst="rect">
            <a:avLst/>
          </a:prstGeom>
          <a:noFill/>
          <a:ln w="2160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ffffff"/>
                </a:solidFill>
                <a:effectLst/>
                <a:uFillTx/>
                <a:latin typeface="Century Gothic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ffffff"/>
                </a:solidFill>
                <a:effectLst/>
                <a:uFillTx/>
                <a:latin typeface="Century Gothic"/>
              </a:rPr>
              <a:t>&lt;pied de page&gt;</a:t>
            </a:r>
            <a:endParaRPr b="0" lang="en-US" sz="1400" strike="noStrike" u="none">
              <a:solidFill>
                <a:srgbClr val="ffffff"/>
              </a:solidFill>
              <a:effectLst/>
              <a:uFillTx/>
              <a:latin typeface="Century Gothic"/>
            </a:endParaRPr>
          </a:p>
        </p:txBody>
      </p:sp>
      <p:sp>
        <p:nvSpPr>
          <p:cNvPr id="4" name="PlaceHolder 4"/>
          <p:cNvSpPr>
            <a:spLocks noGrp="1"/>
          </p:cNvSpPr>
          <p:nvPr>
            <p:ph type="sldNum" idx="3"/>
          </p:nvPr>
        </p:nvSpPr>
        <p:spPr>
          <a:xfrm>
            <a:off x="7953120" y="6995160"/>
            <a:ext cx="1803240" cy="521280"/>
          </a:xfrm>
          <a:prstGeom prst="rect">
            <a:avLst/>
          </a:prstGeom>
          <a:noFill/>
          <a:ln w="2160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en-US" sz="1400" strike="noStrike" u="none">
                <a:solidFill>
                  <a:srgbClr val="ffffff"/>
                </a:solidFill>
                <a:effectLst/>
                <a:uFillTx/>
                <a:latin typeface="Century Gothic"/>
              </a:defRPr>
            </a:lvl1pPr>
          </a:lstStyle>
          <a:p>
            <a:pPr indent="0" algn="r">
              <a:buNone/>
            </a:pPr>
            <a:fld id="{2675F13B-0102-44C3-9F2C-036DF55FDB77}" type="slidenum">
              <a:rPr b="0" lang="en-US" sz="1400" strike="noStrike" u="none">
                <a:solidFill>
                  <a:srgbClr val="ffffff"/>
                </a:solidFill>
                <a:effectLst/>
                <a:uFillTx/>
                <a:latin typeface="Century Gothic"/>
              </a:rPr>
              <a:t>&lt;numéro&gt;</a:t>
            </a:fld>
            <a:endParaRPr b="0" lang="en-US" sz="1400" strike="noStrike" u="none">
              <a:solidFill>
                <a:srgbClr val="ffffff"/>
              </a:solidFill>
              <a:effectLst/>
              <a:uFillTx/>
              <a:latin typeface="Century Gothic"/>
            </a:endParaRPr>
          </a:p>
        </p:txBody>
      </p:sp>
      <p:sp>
        <p:nvSpPr>
          <p:cNvPr id="5" name="PlaceHolder 5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2793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spAutoFit/>
          </a:bodyPr>
          <a:p>
            <a:pPr marL="432000" indent="-324000">
              <a:spcAft>
                <a:spcPts val="141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en-US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Aft>
                <a:spcPts val="1134"/>
              </a:spcAft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US" sz="2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niveau de plan</a:t>
            </a:r>
            <a:endParaRPr b="0" lang="en-US" sz="2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Aft>
                <a:spcPts val="850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Troisième niveau de plan</a:t>
            </a:r>
            <a:endParaRPr b="0" lang="en-US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Aft>
                <a:spcPts val="567"/>
              </a:spcAft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US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Quatrième niveau de plan</a:t>
            </a:r>
            <a:endParaRPr b="0" lang="en-US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Aft>
                <a:spcPts val="283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Cinquième niveau de plan</a:t>
            </a:r>
            <a:endParaRPr b="0" lang="en-US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Aft>
                <a:spcPts val="283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Sixième niveau de plan</a:t>
            </a:r>
            <a:endParaRPr b="0" lang="en-US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Aft>
                <a:spcPts val="283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Septième niveau de plan</a:t>
            </a:r>
            <a:endParaRPr b="0" lang="en-US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" descr=""/>
          <p:cNvPicPr/>
          <p:nvPr/>
        </p:nvPicPr>
        <p:blipFill>
          <a:blip r:embed="rId2"/>
          <a:stretch/>
        </p:blipFill>
        <p:spPr>
          <a:xfrm>
            <a:off x="0" y="360"/>
            <a:ext cx="10080000" cy="7560000"/>
          </a:xfrm>
          <a:prstGeom prst="rect">
            <a:avLst/>
          </a:prstGeom>
          <a:noFill/>
          <a:ln w="21600">
            <a:noFill/>
          </a:ln>
        </p:spPr>
      </p:pic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805320"/>
            <a:ext cx="9071640" cy="1262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  <a:tabLst>
                <a:tab algn="l" pos="408240"/>
              </a:tabLst>
            </a:pPr>
            <a:r>
              <a:rPr b="0" lang="en-US" sz="3200" strike="noStrike" u="none">
                <a:solidFill>
                  <a:srgbClr val="000000"/>
                </a:solidFill>
                <a:effectLst/>
                <a:uFillTx/>
                <a:latin typeface="Source Sans Pro"/>
              </a:rPr>
              <a:t>Cliquez pour éditer le format du texte-titre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Source Sans Pro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2273040"/>
            <a:ext cx="9071640" cy="3138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spAutoFit/>
          </a:bodyPr>
          <a:p>
            <a:pPr marL="432000" indent="-324000">
              <a:spcAft>
                <a:spcPts val="141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200" strike="noStrike" u="none">
                <a:solidFill>
                  <a:srgbClr val="ffffff"/>
                </a:solidFill>
                <a:effectLst/>
                <a:uFillTx/>
                <a:latin typeface="Source Sans Pro"/>
              </a:rPr>
              <a:t>Cliquez pour éditer le format du plan de texte</a:t>
            </a:r>
            <a:endParaRPr b="0" lang="en-US" sz="2200" strike="noStrike" u="none">
              <a:solidFill>
                <a:srgbClr val="ffffff"/>
              </a:solidFill>
              <a:effectLst/>
              <a:uFillTx/>
              <a:latin typeface="Source Sans Pro"/>
            </a:endParaRPr>
          </a:p>
          <a:p>
            <a:pPr lvl="1" marL="864000" indent="-324000">
              <a:spcAft>
                <a:spcPts val="1134"/>
              </a:spcAft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ffffff"/>
                </a:solidFill>
                <a:effectLst/>
                <a:uFillTx/>
                <a:latin typeface="Source Sans Pro"/>
              </a:rPr>
              <a:t>Second niveau de plan</a:t>
            </a:r>
            <a:endParaRPr b="0" lang="en-US" sz="1800" strike="noStrike" u="none">
              <a:solidFill>
                <a:srgbClr val="ffffff"/>
              </a:solidFill>
              <a:effectLst/>
              <a:uFillTx/>
              <a:latin typeface="Source Sans Pro"/>
            </a:endParaRPr>
          </a:p>
          <a:p>
            <a:pPr lvl="2" marL="1296000" indent="-288000">
              <a:spcAft>
                <a:spcPts val="850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ffffff"/>
                </a:solidFill>
                <a:effectLst/>
                <a:uFillTx/>
                <a:latin typeface="Source Sans Pro"/>
              </a:rPr>
              <a:t>Troisième niveau de plan</a:t>
            </a:r>
            <a:endParaRPr b="0" lang="en-US" sz="1800" strike="noStrike" u="none">
              <a:solidFill>
                <a:srgbClr val="ffffff"/>
              </a:solidFill>
              <a:effectLst/>
              <a:uFillTx/>
              <a:latin typeface="Source Sans Pro"/>
            </a:endParaRPr>
          </a:p>
          <a:p>
            <a:pPr lvl="3" marL="1728000" indent="-216000">
              <a:spcAft>
                <a:spcPts val="567"/>
              </a:spcAft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ffffff"/>
                </a:solidFill>
                <a:effectLst/>
                <a:uFillTx/>
                <a:latin typeface="Source Sans Pro"/>
              </a:rPr>
              <a:t>Quatrième niveau de plan</a:t>
            </a:r>
            <a:endParaRPr b="0" lang="en-US" sz="1800" strike="noStrike" u="none">
              <a:solidFill>
                <a:srgbClr val="ffffff"/>
              </a:solidFill>
              <a:effectLst/>
              <a:uFillTx/>
              <a:latin typeface="Source Sans Pro"/>
            </a:endParaRPr>
          </a:p>
          <a:p>
            <a:pPr lvl="4" marL="2160000" indent="-216000">
              <a:spcAft>
                <a:spcPts val="283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ffffff"/>
                </a:solidFill>
                <a:effectLst/>
                <a:uFillTx/>
                <a:latin typeface="Source Sans Pro"/>
              </a:rPr>
              <a:t>Cinquième niveau de plan</a:t>
            </a:r>
            <a:endParaRPr b="0" lang="en-US" sz="1800" strike="noStrike" u="none">
              <a:solidFill>
                <a:srgbClr val="ffffff"/>
              </a:solidFill>
              <a:effectLst/>
              <a:uFillTx/>
              <a:latin typeface="Source Sans Pro"/>
            </a:endParaRPr>
          </a:p>
          <a:p>
            <a:pPr lvl="5" marL="2592000" indent="-216000">
              <a:spcAft>
                <a:spcPts val="283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ffffff"/>
                </a:solidFill>
                <a:effectLst/>
                <a:uFillTx/>
                <a:latin typeface="Source Sans Pro"/>
              </a:rPr>
              <a:t>Sixième niveau de plan</a:t>
            </a:r>
            <a:endParaRPr b="0" lang="en-US" sz="1800" strike="noStrike" u="none">
              <a:solidFill>
                <a:srgbClr val="ffffff"/>
              </a:solidFill>
              <a:effectLst/>
              <a:uFillTx/>
              <a:latin typeface="Source Sans Pro"/>
            </a:endParaRPr>
          </a:p>
          <a:p>
            <a:pPr lvl="6" marL="3024000" indent="-216000">
              <a:spcAft>
                <a:spcPts val="283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ffffff"/>
                </a:solidFill>
                <a:effectLst/>
                <a:uFillTx/>
                <a:latin typeface="Source Sans Pro"/>
              </a:rPr>
              <a:t>Septième niveau de plan</a:t>
            </a:r>
            <a:endParaRPr b="0" lang="en-US" sz="1800" strike="noStrike" u="none">
              <a:solidFill>
                <a:srgbClr val="ffffff"/>
              </a:solidFill>
              <a:effectLst/>
              <a:uFillTx/>
              <a:latin typeface="Source Sans Pro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dt" idx="4"/>
          </p:nvPr>
        </p:nvSpPr>
        <p:spPr>
          <a:xfrm>
            <a:off x="288360" y="6995160"/>
            <a:ext cx="1677600" cy="521280"/>
          </a:xfrm>
          <a:prstGeom prst="rect">
            <a:avLst/>
          </a:prstGeom>
          <a:noFill/>
          <a:ln w="2160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ffffff"/>
                </a:solidFill>
                <a:effectLst/>
                <a:uFillTx/>
                <a:latin typeface="Century Gothic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ffffff"/>
                </a:solidFill>
                <a:effectLst/>
                <a:uFillTx/>
                <a:latin typeface="Century Gothic"/>
              </a:rPr>
              <a:t>&lt;date/heure&gt;</a:t>
            </a:r>
            <a:endParaRPr b="0" lang="en-US" sz="1400" strike="noStrike" u="none">
              <a:solidFill>
                <a:srgbClr val="ffffff"/>
              </a:solidFill>
              <a:effectLst/>
              <a:uFillTx/>
              <a:latin typeface="Century Gothic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ftr" idx="5"/>
          </p:nvPr>
        </p:nvSpPr>
        <p:spPr>
          <a:xfrm>
            <a:off x="3947760" y="6995160"/>
            <a:ext cx="2023200" cy="521280"/>
          </a:xfrm>
          <a:prstGeom prst="rect">
            <a:avLst/>
          </a:prstGeom>
          <a:noFill/>
          <a:ln w="2160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ffffff"/>
                </a:solidFill>
                <a:effectLst/>
                <a:uFillTx/>
                <a:latin typeface="Century Gothic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ffffff"/>
                </a:solidFill>
                <a:effectLst/>
                <a:uFillTx/>
                <a:latin typeface="Century Gothic"/>
              </a:rPr>
              <a:t>&lt;pied de page&gt;</a:t>
            </a:r>
            <a:endParaRPr b="0" lang="en-US" sz="1400" strike="noStrike" u="none">
              <a:solidFill>
                <a:srgbClr val="ffffff"/>
              </a:solidFill>
              <a:effectLst/>
              <a:uFillTx/>
              <a:latin typeface="Century Gothic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sldNum" idx="6"/>
          </p:nvPr>
        </p:nvSpPr>
        <p:spPr>
          <a:xfrm>
            <a:off x="7952760" y="6995160"/>
            <a:ext cx="1803240" cy="521280"/>
          </a:xfrm>
          <a:prstGeom prst="rect">
            <a:avLst/>
          </a:prstGeom>
          <a:noFill/>
          <a:ln w="2160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en-US" sz="1400" strike="noStrike" u="none">
                <a:solidFill>
                  <a:srgbClr val="ffffff"/>
                </a:solidFill>
                <a:effectLst/>
                <a:uFillTx/>
                <a:latin typeface="Century Gothic"/>
              </a:defRPr>
            </a:lvl1pPr>
          </a:lstStyle>
          <a:p>
            <a:pPr indent="0" algn="r">
              <a:buNone/>
            </a:pPr>
            <a:fld id="{2C8C7764-7E30-4B90-B886-9116008734B7}" type="slidenum">
              <a:rPr b="0" lang="en-US" sz="1400" strike="noStrike" u="none">
                <a:solidFill>
                  <a:srgbClr val="ffffff"/>
                </a:solidFill>
                <a:effectLst/>
                <a:uFillTx/>
                <a:latin typeface="Century Gothic"/>
              </a:rPr>
              <a:t>&lt;numéro&gt;</a:t>
            </a:fld>
            <a:endParaRPr b="0" lang="en-US" sz="1400" strike="noStrike" u="none">
              <a:solidFill>
                <a:srgbClr val="ffffff"/>
              </a:solidFill>
              <a:effectLst/>
              <a:uFillTx/>
              <a:latin typeface="Century Gothic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3"/>
    <p:sldLayoutId id="2147483652" r:id="rId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2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2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2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" descr=""/>
          <p:cNvPicPr/>
          <p:nvPr/>
        </p:nvPicPr>
        <p:blipFill>
          <a:blip r:embed="rId1"/>
          <a:stretch/>
        </p:blipFill>
        <p:spPr>
          <a:xfrm>
            <a:off x="6030000" y="457200"/>
            <a:ext cx="3571200" cy="3571200"/>
          </a:xfrm>
          <a:prstGeom prst="rect">
            <a:avLst/>
          </a:prstGeom>
          <a:noFill/>
          <a:ln w="21600">
            <a:noFill/>
          </a:ln>
        </p:spPr>
      </p:pic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1143000" y="1160280"/>
            <a:ext cx="5643000" cy="1354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  <a:tabLst>
                <a:tab algn="l" pos="408240"/>
              </a:tabLst>
            </a:pPr>
            <a:r>
              <a:rPr b="0" lang="fr-FR" sz="4800" strike="noStrike" u="none">
                <a:solidFill>
                  <a:srgbClr val="000000"/>
                </a:solidFill>
                <a:effectLst/>
                <a:uFillTx/>
                <a:latin typeface="Source Sans Pro"/>
              </a:rPr>
              <a:t>Pommes</a:t>
            </a:r>
            <a:r>
              <a:rPr b="0" lang="fr-FR" sz="5400" strike="noStrike" u="none">
                <a:solidFill>
                  <a:srgbClr val="000000"/>
                </a:solidFill>
                <a:effectLst/>
                <a:uFillTx/>
                <a:latin typeface="Source Sans Pro"/>
              </a:rPr>
              <a:t> de lune</a:t>
            </a:r>
            <a:endParaRPr b="0" lang="en-US" sz="5400" strike="noStrike" u="none">
              <a:solidFill>
                <a:srgbClr val="000000"/>
              </a:solidFill>
              <a:effectLst/>
              <a:uFillTx/>
              <a:latin typeface="Source Sans Pro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subTitle"/>
          </p:nvPr>
        </p:nvSpPr>
        <p:spPr>
          <a:xfrm>
            <a:off x="1143000" y="2286000"/>
            <a:ext cx="6557400" cy="70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spcBef>
                <a:spcPts val="1191"/>
              </a:spcBef>
              <a:spcAft>
                <a:spcPts val="992"/>
              </a:spcAft>
              <a:buNone/>
            </a:pPr>
            <a:r>
              <a:rPr b="0" lang="fr-FR" sz="2200" strike="noStrike" u="none">
                <a:solidFill>
                  <a:srgbClr val="000000"/>
                </a:solidFill>
                <a:effectLst/>
                <a:uFillTx/>
                <a:latin typeface="Source Sans Pro"/>
              </a:rPr>
              <a:t>Agenda participatif</a:t>
            </a:r>
            <a:endParaRPr b="0" lang="en-US" sz="2200" strike="noStrike" u="none">
              <a:solidFill>
                <a:srgbClr val="000000"/>
              </a:solidFill>
              <a:effectLst/>
              <a:uFillTx/>
              <a:latin typeface="Source Sans Pro"/>
            </a:endParaRPr>
          </a:p>
          <a:p>
            <a:pPr indent="0">
              <a:spcBef>
                <a:spcPts val="1191"/>
              </a:spcBef>
              <a:spcAft>
                <a:spcPts val="992"/>
              </a:spcAft>
              <a:buNone/>
            </a:pPr>
            <a:r>
              <a:rPr b="0" lang="fr-FR" sz="1000" strike="noStrike" u="none">
                <a:solidFill>
                  <a:srgbClr val="000000"/>
                </a:solidFill>
                <a:effectLst/>
                <a:uFillTx/>
                <a:latin typeface="Source Sans Pro"/>
              </a:rPr>
              <a:t>https://pommesdelune.fr/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Source Sans Pr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/>
          </p:nvPr>
        </p:nvSpPr>
        <p:spPr>
          <a:xfrm>
            <a:off x="504000" y="2273040"/>
            <a:ext cx="9071640" cy="438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spAutoFit/>
          </a:bodyPr>
          <a:p>
            <a:pPr marL="432000" indent="-324000">
              <a:spcAft>
                <a:spcPts val="141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200" strike="noStrike" u="none">
                <a:solidFill>
                  <a:srgbClr val="000000"/>
                </a:solidFill>
                <a:effectLst/>
                <a:uFillTx/>
                <a:latin typeface="Source Sans Pro"/>
              </a:rPr>
              <a:t>Manque d’un agenda centralisé local</a:t>
            </a:r>
            <a:endParaRPr b="0" lang="en-US" sz="2200" strike="noStrike" u="none">
              <a:solidFill>
                <a:srgbClr val="000000"/>
              </a:solidFill>
              <a:effectLst/>
              <a:uFillTx/>
              <a:latin typeface="Source Sans Pro"/>
            </a:endParaRPr>
          </a:p>
          <a:p>
            <a:pPr marL="432000" indent="-324000">
              <a:spcAft>
                <a:spcPts val="141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200" strike="noStrike" u="none">
                <a:solidFill>
                  <a:srgbClr val="000000"/>
                </a:solidFill>
                <a:effectLst/>
                <a:uFillTx/>
                <a:latin typeface="Source Sans Pro"/>
              </a:rPr>
              <a:t>Démarrage septembre 2024</a:t>
            </a:r>
            <a:endParaRPr b="0" lang="en-US" sz="2200" strike="noStrike" u="none">
              <a:solidFill>
                <a:srgbClr val="000000"/>
              </a:solidFill>
              <a:effectLst/>
              <a:uFillTx/>
              <a:latin typeface="Source Sans Pro"/>
            </a:endParaRPr>
          </a:p>
          <a:p>
            <a:pPr marL="432000" indent="-324000">
              <a:spcAft>
                <a:spcPts val="141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200" strike="noStrike" u="none">
                <a:solidFill>
                  <a:srgbClr val="000000"/>
                </a:solidFill>
                <a:effectLst/>
                <a:uFillTx/>
                <a:latin typeface="Source Sans Pro"/>
              </a:rPr>
              <a:t>Associatifs locaux</a:t>
            </a:r>
            <a:endParaRPr b="0" lang="en-US" sz="2200" strike="noStrike" u="none">
              <a:solidFill>
                <a:srgbClr val="000000"/>
              </a:solidFill>
              <a:effectLst/>
              <a:uFillTx/>
              <a:latin typeface="Source Sans Pro"/>
            </a:endParaRPr>
          </a:p>
          <a:p>
            <a:pPr marL="432000" indent="-324000">
              <a:spcAft>
                <a:spcPts val="141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200" strike="noStrike" u="none">
                <a:solidFill>
                  <a:srgbClr val="000000"/>
                </a:solidFill>
                <a:effectLst/>
                <a:uFillTx/>
                <a:latin typeface="Source Sans Pro"/>
              </a:rPr>
              <a:t>Élargissement modérateurices</a:t>
            </a:r>
            <a:endParaRPr b="0" lang="en-US" sz="2200" strike="noStrike" u="none">
              <a:solidFill>
                <a:srgbClr val="000000"/>
              </a:solidFill>
              <a:effectLst/>
              <a:uFillTx/>
              <a:latin typeface="Source Sans Pro"/>
            </a:endParaRPr>
          </a:p>
          <a:p>
            <a:pPr marL="432000" indent="-324000">
              <a:spcAft>
                <a:spcPts val="141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200" strike="noStrike" u="none">
                <a:solidFill>
                  <a:srgbClr val="000000"/>
                </a:solidFill>
                <a:effectLst/>
                <a:uFillTx/>
                <a:latin typeface="Source Sans Pro"/>
              </a:rPr>
              <a:t>Logiciel libre (AGPL)</a:t>
            </a:r>
            <a:endParaRPr b="0" lang="en-US" sz="2200" strike="noStrike" u="none">
              <a:solidFill>
                <a:srgbClr val="000000"/>
              </a:solidFill>
              <a:effectLst/>
              <a:uFillTx/>
              <a:latin typeface="Source Sans Pro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title"/>
          </p:nvPr>
        </p:nvSpPr>
        <p:spPr>
          <a:xfrm>
            <a:off x="1365480" y="656640"/>
            <a:ext cx="6125400" cy="71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  <a:tabLst>
                <a:tab algn="l" pos="408240"/>
              </a:tabLst>
            </a:pPr>
            <a:r>
              <a:rPr b="0" lang="fr-FR" sz="3200" strike="noStrike" u="none">
                <a:solidFill>
                  <a:srgbClr val="000000"/>
                </a:solidFill>
                <a:effectLst/>
                <a:uFillTx/>
                <a:latin typeface="Source Sans Pro"/>
              </a:rPr>
              <a:t>Présentation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Source Sans Pr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1371600" y="656640"/>
            <a:ext cx="6125400" cy="71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  <a:tabLst>
                <a:tab algn="l" pos="408240"/>
              </a:tabLst>
            </a:pPr>
            <a:r>
              <a:rPr b="0" lang="fr-FR" sz="3200" strike="noStrike" u="none">
                <a:solidFill>
                  <a:srgbClr val="000000"/>
                </a:solidFill>
                <a:effectLst/>
                <a:uFillTx/>
                <a:latin typeface="Source Sans Pro"/>
              </a:rPr>
              <a:t>Présentation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Source Sans Pro"/>
            </a:endParaRPr>
          </a:p>
        </p:txBody>
      </p:sp>
      <p:pic>
        <p:nvPicPr>
          <p:cNvPr id="24" name="" descr=""/>
          <p:cNvPicPr/>
          <p:nvPr/>
        </p:nvPicPr>
        <p:blipFill>
          <a:blip r:embed="rId1"/>
          <a:stretch/>
        </p:blipFill>
        <p:spPr>
          <a:xfrm>
            <a:off x="540000" y="1551600"/>
            <a:ext cx="9000000" cy="5032800"/>
          </a:xfrm>
          <a:prstGeom prst="rect">
            <a:avLst/>
          </a:prstGeom>
          <a:noFill/>
          <a:ln w="2160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1371600" y="656640"/>
            <a:ext cx="6125400" cy="71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  <a:tabLst>
                <a:tab algn="l" pos="408240"/>
              </a:tabLst>
            </a:pPr>
            <a:r>
              <a:rPr b="0" lang="fr-FR" sz="3200" strike="noStrike" u="none">
                <a:solidFill>
                  <a:srgbClr val="000000"/>
                </a:solidFill>
                <a:effectLst/>
                <a:uFillTx/>
                <a:latin typeface="Source Sans Pro"/>
              </a:rPr>
              <a:t>Présentation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Source Sans Pro"/>
            </a:endParaRPr>
          </a:p>
        </p:txBody>
      </p:sp>
      <p:pic>
        <p:nvPicPr>
          <p:cNvPr id="26" name="" descr=""/>
          <p:cNvPicPr/>
          <p:nvPr/>
        </p:nvPicPr>
        <p:blipFill>
          <a:blip r:embed="rId1"/>
          <a:stretch/>
        </p:blipFill>
        <p:spPr>
          <a:xfrm>
            <a:off x="540000" y="1551600"/>
            <a:ext cx="9000000" cy="5032800"/>
          </a:xfrm>
          <a:prstGeom prst="rect">
            <a:avLst/>
          </a:prstGeom>
          <a:noFill/>
          <a:ln w="2160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1371600" y="656640"/>
            <a:ext cx="6125400" cy="71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  <a:tabLst>
                <a:tab algn="l" pos="408240"/>
              </a:tabLst>
            </a:pPr>
            <a:r>
              <a:rPr b="0" lang="fr-FR" sz="3200" strike="noStrike" u="none">
                <a:solidFill>
                  <a:srgbClr val="000000"/>
                </a:solidFill>
                <a:effectLst/>
                <a:uFillTx/>
                <a:latin typeface="Source Sans Pro"/>
              </a:rPr>
              <a:t>Présentation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Source Sans Pro"/>
            </a:endParaRPr>
          </a:p>
        </p:txBody>
      </p:sp>
      <p:pic>
        <p:nvPicPr>
          <p:cNvPr id="28" name="" descr=""/>
          <p:cNvPicPr/>
          <p:nvPr/>
        </p:nvPicPr>
        <p:blipFill>
          <a:blip r:embed="rId1"/>
          <a:stretch/>
        </p:blipFill>
        <p:spPr>
          <a:xfrm>
            <a:off x="540000" y="1551600"/>
            <a:ext cx="9000000" cy="5032800"/>
          </a:xfrm>
          <a:prstGeom prst="rect">
            <a:avLst/>
          </a:prstGeom>
          <a:noFill/>
          <a:ln w="2160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/>
          </p:nvPr>
        </p:nvSpPr>
        <p:spPr>
          <a:xfrm>
            <a:off x="504000" y="2273040"/>
            <a:ext cx="9071640" cy="438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spAutoFit/>
          </a:bodyPr>
          <a:p>
            <a:pPr marL="432000" indent="-324000">
              <a:spcAft>
                <a:spcPts val="141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200" strike="noStrike" u="none">
                <a:solidFill>
                  <a:srgbClr val="000000"/>
                </a:solidFill>
                <a:effectLst/>
                <a:uFillTx/>
                <a:latin typeface="Source Sans Pro"/>
              </a:rPr>
              <a:t>Manuels : veille des modérateurices pour ajouter des événements</a:t>
            </a:r>
            <a:endParaRPr b="0" lang="en-US" sz="2200" strike="noStrike" u="none">
              <a:solidFill>
                <a:srgbClr val="000000"/>
              </a:solidFill>
              <a:effectLst/>
              <a:uFillTx/>
              <a:latin typeface="Source Sans Pro"/>
            </a:endParaRPr>
          </a:p>
          <a:p>
            <a:pPr marL="432000" indent="-324000">
              <a:spcAft>
                <a:spcPts val="141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200" strike="noStrike" u="none">
                <a:solidFill>
                  <a:srgbClr val="000000"/>
                </a:solidFill>
                <a:effectLst/>
                <a:uFillTx/>
                <a:latin typeface="Source Sans Pro"/>
              </a:rPr>
              <a:t>Manuels : soumission par des visiteurices</a:t>
            </a:r>
            <a:endParaRPr b="0" lang="en-US" sz="2200" strike="noStrike" u="none">
              <a:solidFill>
                <a:srgbClr val="000000"/>
              </a:solidFill>
              <a:effectLst/>
              <a:uFillTx/>
              <a:latin typeface="Source Sans Pro"/>
            </a:endParaRPr>
          </a:p>
          <a:p>
            <a:pPr marL="432000" indent="-324000">
              <a:spcAft>
                <a:spcPts val="141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200" strike="noStrike" u="none">
                <a:solidFill>
                  <a:srgbClr val="000000"/>
                </a:solidFill>
                <a:effectLst/>
                <a:uFillTx/>
                <a:latin typeface="Source Sans Pro"/>
              </a:rPr>
              <a:t>Automatisation : nécessité de données structurées</a:t>
            </a:r>
            <a:br>
              <a:rPr sz="2200"/>
            </a:br>
            <a:r>
              <a:rPr b="0" lang="fr-FR" sz="2200" strike="noStrike" u="none">
                <a:solidFill>
                  <a:srgbClr val="000000"/>
                </a:solidFill>
                <a:effectLst/>
                <a:uFillTx/>
                <a:latin typeface="Source Sans Pro"/>
              </a:rPr>
              <a:t>(~160 sources, dont 120 FB)</a:t>
            </a:r>
            <a:endParaRPr b="0" lang="en-US" sz="2200" strike="noStrike" u="none">
              <a:solidFill>
                <a:srgbClr val="000000"/>
              </a:solidFill>
              <a:effectLst/>
              <a:uFillTx/>
              <a:latin typeface="Source Sans Pro"/>
            </a:endParaRPr>
          </a:p>
          <a:p>
            <a:pPr marL="432000" indent="-324000">
              <a:spcAft>
                <a:spcPts val="141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200" strike="noStrike" u="none">
                <a:solidFill>
                  <a:srgbClr val="000000"/>
                </a:solidFill>
                <a:effectLst/>
                <a:uFillTx/>
                <a:latin typeface="Source Sans Pro"/>
              </a:rPr>
              <a:t>Ical : framagenda, d</a:t>
            </a:r>
            <a:r>
              <a:rPr b="0" lang="fr-FR" sz="2200" strike="noStrike" u="none">
                <a:solidFill>
                  <a:srgbClr val="000000"/>
                </a:solidFill>
                <a:effectLst/>
                <a:uFillTx/>
                <a:latin typeface="Source Sans Pro"/>
              </a:rPr>
              <a:t>émosphère, les augustes, la perm</a:t>
            </a:r>
            <a:endParaRPr b="0" lang="en-US" sz="2200" strike="noStrike" u="none">
              <a:solidFill>
                <a:srgbClr val="000000"/>
              </a:solidFill>
              <a:effectLst/>
              <a:uFillTx/>
              <a:latin typeface="Source Sans Pro"/>
            </a:endParaRPr>
          </a:p>
          <a:p>
            <a:pPr marL="432000" indent="-324000">
              <a:spcAft>
                <a:spcPts val="141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200" strike="noStrike" u="none">
                <a:solidFill>
                  <a:srgbClr val="000000"/>
                </a:solidFill>
                <a:effectLst/>
                <a:uFillTx/>
                <a:latin typeface="Source Sans Pro"/>
              </a:rPr>
              <a:t>API ouvertes : mobilizon, echosciences</a:t>
            </a:r>
            <a:endParaRPr b="0" lang="en-US" sz="2200" strike="noStrike" u="none">
              <a:solidFill>
                <a:srgbClr val="000000"/>
              </a:solidFill>
              <a:effectLst/>
              <a:uFillTx/>
              <a:latin typeface="Source Sans Pro"/>
            </a:endParaRPr>
          </a:p>
          <a:p>
            <a:pPr marL="432000" indent="-324000">
              <a:spcAft>
                <a:spcPts val="141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200" strike="noStrike" u="none">
                <a:solidFill>
                  <a:srgbClr val="000000"/>
                </a:solidFill>
                <a:effectLst/>
                <a:uFillTx/>
                <a:latin typeface="Source Sans Pro"/>
              </a:rPr>
              <a:t>Ingénierie inverse : Facebook, la Comédie, Mille formes, médiathèques, département, etc</a:t>
            </a:r>
            <a:endParaRPr b="0" lang="en-US" sz="2200" strike="noStrike" u="none">
              <a:solidFill>
                <a:srgbClr val="000000"/>
              </a:solidFill>
              <a:effectLst/>
              <a:uFillTx/>
              <a:latin typeface="Source Sans Pro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title"/>
          </p:nvPr>
        </p:nvSpPr>
        <p:spPr>
          <a:xfrm>
            <a:off x="1365480" y="656640"/>
            <a:ext cx="6125400" cy="71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  <a:tabLst>
                <a:tab algn="l" pos="408240"/>
              </a:tabLst>
            </a:pPr>
            <a:r>
              <a:rPr b="0" lang="fr-FR" sz="3200" strike="noStrike" u="none">
                <a:solidFill>
                  <a:srgbClr val="000000"/>
                </a:solidFill>
                <a:effectLst/>
                <a:uFillTx/>
                <a:latin typeface="Source Sans Pro"/>
              </a:rPr>
              <a:t>Présentation - ajouts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Source Sans Pr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/>
          </p:nvPr>
        </p:nvSpPr>
        <p:spPr>
          <a:xfrm>
            <a:off x="504000" y="2273040"/>
            <a:ext cx="9071640" cy="438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spAutoFit/>
          </a:bodyPr>
          <a:p>
            <a:pPr marL="432000" indent="-324000">
              <a:spcAft>
                <a:spcPts val="141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200" strike="noStrike" u="none">
                <a:solidFill>
                  <a:srgbClr val="000000"/>
                </a:solidFill>
                <a:effectLst/>
                <a:uFillTx/>
                <a:latin typeface="Source Sans Pro"/>
              </a:rPr>
              <a:t>Dédoublonnage</a:t>
            </a:r>
            <a:endParaRPr b="0" lang="en-US" sz="2200" strike="noStrike" u="none">
              <a:solidFill>
                <a:srgbClr val="000000"/>
              </a:solidFill>
              <a:effectLst/>
              <a:uFillTx/>
              <a:latin typeface="Source Sans Pro"/>
            </a:endParaRPr>
          </a:p>
          <a:p>
            <a:pPr marL="432000" indent="-324000">
              <a:spcAft>
                <a:spcPts val="141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200" strike="noStrike" u="none">
                <a:solidFill>
                  <a:srgbClr val="000000"/>
                </a:solidFill>
                <a:effectLst/>
                <a:uFillTx/>
                <a:latin typeface="Source Sans Pro"/>
              </a:rPr>
              <a:t>Enrichissement par ajout d’étiquettes</a:t>
            </a:r>
            <a:endParaRPr b="0" lang="en-US" sz="2200" strike="noStrike" u="none">
              <a:solidFill>
                <a:srgbClr val="000000"/>
              </a:solidFill>
              <a:effectLst/>
              <a:uFillTx/>
              <a:latin typeface="Source Sans Pro"/>
            </a:endParaRPr>
          </a:p>
          <a:p>
            <a:pPr marL="432000" indent="-324000">
              <a:spcAft>
                <a:spcPts val="141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200" strike="noStrike" u="none">
                <a:solidFill>
                  <a:srgbClr val="000000"/>
                </a:solidFill>
                <a:effectLst/>
                <a:uFillTx/>
                <a:latin typeface="Source Sans Pro"/>
              </a:rPr>
              <a:t>Ajout des lieux</a:t>
            </a:r>
            <a:endParaRPr b="0" lang="en-US" sz="2200" strike="noStrike" u="none">
              <a:solidFill>
                <a:srgbClr val="000000"/>
              </a:solidFill>
              <a:effectLst/>
              <a:uFillTx/>
              <a:latin typeface="Source Sans Pro"/>
            </a:endParaRPr>
          </a:p>
          <a:p>
            <a:pPr marL="432000" indent="-324000">
              <a:spcAft>
                <a:spcPts val="141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200" strike="noStrike" u="none">
                <a:solidFill>
                  <a:srgbClr val="000000"/>
                </a:solidFill>
                <a:effectLst/>
                <a:uFillTx/>
                <a:latin typeface="Source Sans Pro"/>
              </a:rPr>
              <a:t>Suivi des mise à jour des sources synchronisées</a:t>
            </a:r>
            <a:endParaRPr b="0" lang="en-US" sz="2200" strike="noStrike" u="none">
              <a:solidFill>
                <a:srgbClr val="000000"/>
              </a:solidFill>
              <a:effectLst/>
              <a:uFillTx/>
              <a:latin typeface="Source Sans Pro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title"/>
          </p:nvPr>
        </p:nvSpPr>
        <p:spPr>
          <a:xfrm>
            <a:off x="1365480" y="656640"/>
            <a:ext cx="6125400" cy="71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  <a:tabLst>
                <a:tab algn="l" pos="408240"/>
              </a:tabLst>
            </a:pPr>
            <a:r>
              <a:rPr b="0" lang="fr-FR" sz="3200" strike="noStrike" u="none">
                <a:solidFill>
                  <a:srgbClr val="000000"/>
                </a:solidFill>
                <a:effectLst/>
                <a:uFillTx/>
                <a:latin typeface="Source Sans Pro"/>
              </a:rPr>
              <a:t>Présentation - modération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Source Sans Pr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/>
          </p:nvPr>
        </p:nvSpPr>
        <p:spPr>
          <a:xfrm>
            <a:off x="504000" y="2273040"/>
            <a:ext cx="9071640" cy="438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spAutoFit/>
          </a:bodyPr>
          <a:p>
            <a:pPr marL="432000" indent="-324000">
              <a:spcAft>
                <a:spcPts val="141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200" strike="noStrike" u="none">
                <a:solidFill>
                  <a:srgbClr val="000000"/>
                </a:solidFill>
                <a:effectLst/>
                <a:uFillTx/>
                <a:latin typeface="Source Sans Pro"/>
              </a:rPr>
              <a:t>Essai de contact à un maximum de sources pour prévenir/informer (certaines ne souhaitent pas apparaître)</a:t>
            </a:r>
            <a:endParaRPr b="0" lang="en-US" sz="2200" strike="noStrike" u="none">
              <a:solidFill>
                <a:srgbClr val="000000"/>
              </a:solidFill>
              <a:effectLst/>
              <a:uFillTx/>
              <a:latin typeface="Source Sans Pro"/>
            </a:endParaRPr>
          </a:p>
          <a:p>
            <a:pPr marL="432000" indent="-324000">
              <a:spcAft>
                <a:spcPts val="141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200" strike="noStrike" u="none">
                <a:solidFill>
                  <a:srgbClr val="000000"/>
                </a:solidFill>
                <a:effectLst/>
                <a:uFillTx/>
                <a:latin typeface="Source Sans Pro"/>
              </a:rPr>
              <a:t>Exemple d’echo-sciences Auvergne (Astu’sciences) :</a:t>
            </a:r>
            <a:endParaRPr b="0" lang="en-US" sz="2200" strike="noStrike" u="none">
              <a:solidFill>
                <a:srgbClr val="000000"/>
              </a:solidFill>
              <a:effectLst/>
              <a:uFillTx/>
              <a:latin typeface="Source Sans Pro"/>
            </a:endParaRPr>
          </a:p>
          <a:p>
            <a:pPr lvl="1" marL="864000" indent="-324000">
              <a:spcAft>
                <a:spcPts val="1134"/>
              </a:spcAft>
              <a:buClr>
                <a:srgbClr val="ffffff"/>
              </a:buClr>
              <a:buSzPct val="75000"/>
              <a:buFont typeface="Wingdings" charset="2"/>
              <a:buChar char=""/>
            </a:pPr>
            <a:r>
              <a:rPr b="1" lang="fr-FR" sz="1800" strike="noStrike" u="none">
                <a:solidFill>
                  <a:srgbClr val="000000"/>
                </a:solidFill>
                <a:effectLst/>
                <a:uFillTx/>
                <a:latin typeface="Source Sans Pro"/>
              </a:rPr>
              <a:t>fin janvier 2025 : </a:t>
            </a: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Source Sans Pro"/>
              </a:rPr>
              <a:t>Prise de contact et échanges pour demande d’ouverture d’API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Source Sans Pro"/>
            </a:endParaRPr>
          </a:p>
          <a:p>
            <a:pPr lvl="1" marL="864000" indent="-324000">
              <a:spcAft>
                <a:spcPts val="1134"/>
              </a:spcAft>
              <a:buClr>
                <a:srgbClr val="ffffff"/>
              </a:buClr>
              <a:buSzPct val="75000"/>
              <a:buFont typeface="Wingdings" charset="2"/>
              <a:buChar char=""/>
            </a:pPr>
            <a:r>
              <a:rPr b="1" lang="fr-FR" sz="1800" strike="noStrike" u="none">
                <a:solidFill>
                  <a:srgbClr val="000000"/>
                </a:solidFill>
                <a:effectLst/>
                <a:uFillTx/>
                <a:latin typeface="Source Sans Pro"/>
              </a:rPr>
              <a:t>mi mars 2025 : </a:t>
            </a: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Source Sans Pro"/>
              </a:rPr>
              <a:t>Ouverture de l’API avec transmission d’une clé API pour Pommes de lune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Source Sans Pro"/>
            </a:endParaRPr>
          </a:p>
          <a:p>
            <a:pPr lvl="1" marL="864000" indent="-324000">
              <a:spcAft>
                <a:spcPts val="1134"/>
              </a:spcAft>
              <a:buClr>
                <a:srgbClr val="ffffff"/>
              </a:buClr>
              <a:buSzPct val="75000"/>
              <a:buFont typeface="Wingdings" charset="2"/>
              <a:buChar char=""/>
            </a:pPr>
            <a:r>
              <a:rPr b="1" lang="fr-FR" sz="1800" strike="noStrike" u="none">
                <a:solidFill>
                  <a:srgbClr val="000000"/>
                </a:solidFill>
                <a:effectLst/>
                <a:uFillTx/>
                <a:latin typeface="Source Sans Pro"/>
              </a:rPr>
              <a:t>début avril 2025 :</a:t>
            </a: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Source Sans Pro"/>
              </a:rPr>
              <a:t> intégration des événements via l’API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Source Sans Pro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title"/>
          </p:nvPr>
        </p:nvSpPr>
        <p:spPr>
          <a:xfrm>
            <a:off x="1365480" y="656640"/>
            <a:ext cx="6125400" cy="71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  <a:tabLst>
                <a:tab algn="l" pos="408240"/>
              </a:tabLst>
            </a:pPr>
            <a:r>
              <a:rPr b="0" lang="fr-FR" sz="3200" strike="noStrike" u="none">
                <a:solidFill>
                  <a:srgbClr val="000000"/>
                </a:solidFill>
                <a:effectLst/>
                <a:uFillTx/>
                <a:latin typeface="Source Sans Pro"/>
              </a:rPr>
              <a:t>Dialogue avec les sources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Source Sans Pr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/>
          </p:nvPr>
        </p:nvSpPr>
        <p:spPr>
          <a:xfrm>
            <a:off x="504000" y="2273040"/>
            <a:ext cx="9071640" cy="438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spAutoFit/>
          </a:bodyPr>
          <a:p>
            <a:pPr marL="432000" indent="-324000">
              <a:spcAft>
                <a:spcPts val="141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200" strike="noStrike" u="none">
                <a:solidFill>
                  <a:srgbClr val="000000"/>
                </a:solidFill>
                <a:effectLst/>
                <a:uFillTx/>
                <a:latin typeface="Source Sans Pro"/>
              </a:rPr>
              <a:t>Rencontre Y. Vigignol</a:t>
            </a:r>
            <a:endParaRPr b="0" lang="en-US" sz="2200" strike="noStrike" u="none">
              <a:solidFill>
                <a:srgbClr val="000000"/>
              </a:solidFill>
              <a:effectLst/>
              <a:uFillTx/>
              <a:latin typeface="Source Sans Pro"/>
            </a:endParaRPr>
          </a:p>
          <a:p>
            <a:pPr marL="432000" indent="-324000">
              <a:spcAft>
                <a:spcPts val="141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200" strike="noStrike" u="none">
                <a:solidFill>
                  <a:srgbClr val="000000"/>
                </a:solidFill>
                <a:effectLst/>
                <a:uFillTx/>
                <a:latin typeface="Source Sans Pro"/>
              </a:rPr>
              <a:t>Ouverture agenda associatif</a:t>
            </a:r>
            <a:endParaRPr b="0" lang="en-US" sz="2200" strike="noStrike" u="none">
              <a:solidFill>
                <a:srgbClr val="000000"/>
              </a:solidFill>
              <a:effectLst/>
              <a:uFillTx/>
              <a:latin typeface="Source Sans Pro"/>
            </a:endParaRPr>
          </a:p>
          <a:p>
            <a:pPr marL="432000" indent="-324000">
              <a:spcAft>
                <a:spcPts val="141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200" strike="noStrike" u="none">
                <a:solidFill>
                  <a:srgbClr val="000000"/>
                </a:solidFill>
                <a:effectLst/>
                <a:uFillTx/>
                <a:latin typeface="Source Sans Pro"/>
              </a:rPr>
              <a:t>Ouverture agenda CAM</a:t>
            </a:r>
            <a:endParaRPr b="0" lang="en-US" sz="2200" strike="noStrike" u="none">
              <a:solidFill>
                <a:srgbClr val="000000"/>
              </a:solidFill>
              <a:effectLst/>
              <a:uFillTx/>
              <a:latin typeface="Source Sans Pro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title"/>
          </p:nvPr>
        </p:nvSpPr>
        <p:spPr>
          <a:xfrm>
            <a:off x="1365480" y="656640"/>
            <a:ext cx="6125400" cy="71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  <a:tabLst>
                <a:tab algn="l" pos="408240"/>
              </a:tabLst>
            </a:pPr>
            <a:r>
              <a:rPr b="0" lang="fr-FR" sz="3200" strike="noStrike" u="none">
                <a:solidFill>
                  <a:srgbClr val="000000"/>
                </a:solidFill>
                <a:effectLst/>
                <a:uFillTx/>
                <a:latin typeface="Source Sans Pro"/>
              </a:rPr>
              <a:t>Dialogue avec les sources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Source Sans Pr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xinxinli-paper-crane</Template>
  <TotalTime>231</TotalTime>
  <Application>LibreOffice/25.2.2.2$Linux_X86_64 LibreOffice_project/520$Build-2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2025-04-09T07:50:37Z</dcterms:created>
  <dc:creator/>
  <dc:description>Background design by Yun Chao Xu. Template implementation by Xin Li.
2012/11/1</dc:description>
  <cp:keywords>Apache OpenOffice business</cp:keywords>
  <dc:language>fr-FR</dc:language>
  <cp:lastModifiedBy>Jean-Marie Favreau</cp:lastModifiedBy>
  <dcterms:modified xsi:type="dcterms:W3CDTF">2025-04-09T13:21:46Z</dcterms:modified>
  <cp:revision>11</cp:revision>
  <dc:subject>Presentation Template Design-3</dc:subject>
  <dc:title>xinxinli-paper-crane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cense">
    <vt:lpwstr>BSD (http://templates.services.openoffice.org/bsd-license)</vt:lpwstr>
  </property>
</Properties>
</file>